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56" r:id="rId2"/>
    <p:sldId id="269" r:id="rId3"/>
    <p:sldId id="273" r:id="rId4"/>
    <p:sldId id="264" r:id="rId5"/>
    <p:sldId id="271" r:id="rId6"/>
    <p:sldId id="276" r:id="rId7"/>
    <p:sldId id="296" r:id="rId8"/>
    <p:sldId id="301" r:id="rId9"/>
    <p:sldId id="279" r:id="rId10"/>
    <p:sldId id="297" r:id="rId11"/>
    <p:sldId id="298" r:id="rId12"/>
    <p:sldId id="281" r:id="rId13"/>
    <p:sldId id="283" r:id="rId14"/>
    <p:sldId id="282" r:id="rId15"/>
    <p:sldId id="277" r:id="rId16"/>
    <p:sldId id="288" r:id="rId17"/>
    <p:sldId id="302" r:id="rId18"/>
    <p:sldId id="285" r:id="rId19"/>
    <p:sldId id="287" r:id="rId20"/>
    <p:sldId id="286" r:id="rId21"/>
    <p:sldId id="263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shani P" initials="Heshan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7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4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EDA0-DC7C-4A22-94C8-1EB80169AF2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78D8-B3E8-4B4A-A74B-110478791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4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BE721-E850-41F6-88AA-70DBDB5559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4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EF81-3170-46F8-86CA-B9B146C2DF39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4E86-BE9C-4F7D-806F-EB729EF745CD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8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9D1-419F-4A2F-82FD-00D525397BA6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5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603B-AD1D-40BE-9D8E-3D0803C6DF23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1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08B6-A488-4446-A94A-9C83B0B3254E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1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9099-EE6C-4A4E-8B90-8DF01D9DADE6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D0A2-1FEF-4C7E-A92D-B8AD0DE69BDC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91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602F-85FE-41B7-9EC9-2A566E9705B8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3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3C68-EA9A-4528-92A6-957330B12D6A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6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EC597-2ECD-445C-A7F5-CAD011950C62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D0A2-1FEF-4C7E-A92D-B8AD0DE69BDC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193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2D0A2-1FEF-4C7E-A92D-B8AD0DE69BDC}" type="datetime1">
              <a:rPr lang="en-US" smtClean="0"/>
              <a:pPr/>
              <a:t>12/6/2018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2FA4-FE03-4B1A-BE72-9BDCE53BA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northern arizona university 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774" y="5390865"/>
            <a:ext cx="1801503" cy="129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6788" y="968991"/>
            <a:ext cx="9130351" cy="2142698"/>
          </a:xfrm>
        </p:spPr>
        <p:txBody>
          <a:bodyPr>
            <a:normAutofit/>
          </a:bodyPr>
          <a:lstStyle/>
          <a:p>
            <a:r>
              <a:rPr lang="en-US" sz="4800" b="1" dirty="0"/>
              <a:t>Increased Calcite Nucleation (ICN) </a:t>
            </a:r>
            <a:br>
              <a:rPr lang="en-US" sz="4800" b="1" dirty="0"/>
            </a:br>
            <a:r>
              <a:rPr lang="en-US" sz="4800" b="1" dirty="0"/>
              <a:t>to Prevent Scaling in Boilers </a:t>
            </a:r>
            <a:br>
              <a:rPr lang="en-US" sz="4800" b="1" dirty="0"/>
            </a:br>
            <a:r>
              <a:rPr lang="en-US" sz="3600" b="1" dirty="0"/>
              <a:t>Researching an Alternative to Water Softeners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64331"/>
            <a:ext cx="9239794" cy="24463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A. </a:t>
            </a:r>
            <a:r>
              <a:rPr lang="en-US" sz="1800" dirty="0" err="1">
                <a:ea typeface="Arial"/>
                <a:cs typeface="Arial"/>
                <a:sym typeface="Arial"/>
              </a:rPr>
              <a:t>Alnashwan</a:t>
            </a:r>
            <a:r>
              <a:rPr lang="en-US" sz="1800" dirty="0">
                <a:ea typeface="Arial"/>
                <a:cs typeface="Arial"/>
                <a:sym typeface="Arial"/>
              </a:rPr>
              <a:t>, M. </a:t>
            </a:r>
            <a:r>
              <a:rPr lang="en-US" sz="1800" dirty="0" err="1">
                <a:ea typeface="Arial"/>
                <a:cs typeface="Arial"/>
                <a:sym typeface="Arial"/>
              </a:rPr>
              <a:t>Alsahali</a:t>
            </a:r>
            <a:r>
              <a:rPr lang="en-US" sz="1800" dirty="0">
                <a:ea typeface="Arial"/>
                <a:cs typeface="Arial"/>
                <a:sym typeface="Arial"/>
              </a:rPr>
              <a:t>, K. De Silva, F. Yu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Northern Arizona University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CENE 486C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Client: Jon </a:t>
            </a:r>
            <a:r>
              <a:rPr lang="en-US" sz="1800" dirty="0" err="1">
                <a:ea typeface="Arial"/>
                <a:cs typeface="Arial"/>
                <a:sym typeface="Arial"/>
              </a:rPr>
              <a:t>Heitzinger</a:t>
            </a:r>
            <a:r>
              <a:rPr lang="en-US" sz="1800" dirty="0">
                <a:ea typeface="Arial"/>
                <a:cs typeface="Arial"/>
                <a:sym typeface="Arial"/>
              </a:rPr>
              <a:t>, NAU Utilities Manager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Technical Advisor- Dr. Terry E. Baxter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Grading Instructor- Dr. Dianne McDonnell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800" dirty="0">
                <a:ea typeface="Arial"/>
                <a:cs typeface="Arial"/>
                <a:sym typeface="Arial"/>
              </a:rPr>
              <a:t>12-7-2018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z="1800" smtClean="0"/>
              <a:pPr/>
              <a:t>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699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37247"/>
            <a:ext cx="6035040" cy="36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06a: GW 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8732" y="4614801"/>
            <a:ext cx="575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06b: ICN Sample </a:t>
            </a:r>
          </a:p>
        </p:txBody>
      </p:sp>
      <p:pic>
        <p:nvPicPr>
          <p:cNvPr id="8" name="Picture 7" descr="GW_03_10_17_18_BLANK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95943"/>
            <a:ext cx="5886993" cy="4415245"/>
          </a:xfrm>
          <a:prstGeom prst="rect">
            <a:avLst/>
          </a:prstGeom>
        </p:spPr>
      </p:pic>
      <p:pic>
        <p:nvPicPr>
          <p:cNvPr id="19" name="Picture 18" descr="Blank_Filter_10_18_18_0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9" y="222067"/>
            <a:ext cx="5725885" cy="4376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68879" y="5102312"/>
            <a:ext cx="723467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Filter: Nitro-Cellulose filter with a pore diameter of 0.22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Volume: 100 </a:t>
            </a:r>
            <a:r>
              <a:rPr lang="en-US" sz="2400" dirty="0" err="1"/>
              <a:t>mL</a:t>
            </a:r>
            <a:r>
              <a:rPr lang="en-US" sz="2400" dirty="0"/>
              <a:t> of sample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No crystals found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70" y="2453473"/>
            <a:ext cx="10649125" cy="1380295"/>
          </a:xfrm>
        </p:spPr>
        <p:txBody>
          <a:bodyPr>
            <a:normAutofit/>
          </a:bodyPr>
          <a:lstStyle/>
          <a:p>
            <a:r>
              <a:rPr lang="en-US" dirty="0"/>
              <a:t>Scanning Electron Microscopy Images of GW ICN Scale Samples 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0116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12</a:t>
            </a:fld>
            <a:endParaRPr lang="en-US" sz="1800" dirty="0"/>
          </a:p>
        </p:txBody>
      </p:sp>
      <p:pic>
        <p:nvPicPr>
          <p:cNvPr id="4" name="Picture 3" descr="GW_1_10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4" y="626280"/>
            <a:ext cx="5733710" cy="4483724"/>
          </a:xfrm>
          <a:prstGeom prst="rect">
            <a:avLst/>
          </a:prstGeom>
        </p:spPr>
      </p:pic>
      <p:pic>
        <p:nvPicPr>
          <p:cNvPr id="5" name="Picture 4" descr="IGN_1_100x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158" y="610843"/>
            <a:ext cx="6016246" cy="4512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094" y="5110953"/>
            <a:ext cx="57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08a: GW Scale Sample- Calcite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1699" y="5122614"/>
            <a:ext cx="603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08b: ICN Scale Sample- Aragonite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6649" y="5616432"/>
            <a:ext cx="49149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Calcite formations- Cubic like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Aragonite Formations- Needle like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13</a:t>
            </a:fld>
            <a:endParaRPr lang="en-US" sz="1800" dirty="0"/>
          </a:p>
        </p:txBody>
      </p:sp>
      <p:pic>
        <p:nvPicPr>
          <p:cNvPr id="4" name="Picture 3" descr="GW_1_50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32" y="675876"/>
            <a:ext cx="5861110" cy="4395832"/>
          </a:xfrm>
          <a:prstGeom prst="rect">
            <a:avLst/>
          </a:prstGeom>
        </p:spPr>
      </p:pic>
      <p:pic>
        <p:nvPicPr>
          <p:cNvPr id="5" name="Picture 4" descr="IGN_1_500x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093" y="668855"/>
            <a:ext cx="5861110" cy="4395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680" y="5085356"/>
            <a:ext cx="586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09a: GW Scale Sample- Calcite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3440" y="5080229"/>
            <a:ext cx="58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09a: ICN Scale Sample- Aragonite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2831" y="5595526"/>
            <a:ext cx="4820921" cy="832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The needle like structure makes the aragonite crystals less sticky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14</a:t>
            </a:fld>
            <a:endParaRPr lang="en-US" sz="1800" dirty="0"/>
          </a:p>
        </p:txBody>
      </p:sp>
      <p:pic>
        <p:nvPicPr>
          <p:cNvPr id="5" name="Picture 4" descr="GW_1_1000x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6" y="634932"/>
            <a:ext cx="5753260" cy="4539843"/>
          </a:xfrm>
          <a:prstGeom prst="rect">
            <a:avLst/>
          </a:prstGeom>
        </p:spPr>
      </p:pic>
      <p:pic>
        <p:nvPicPr>
          <p:cNvPr id="4" name="Picture 3" descr="IGN_1_1000x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73" y="647750"/>
            <a:ext cx="6028890" cy="4521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9" y="5178604"/>
            <a:ext cx="57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10a: GW Scale Sample- Calcite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6957" y="5168468"/>
            <a:ext cx="59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10b: ICN Scale Sample- Aragonite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E3679-E839-4E45-A853-1013538CC655}"/>
              </a:ext>
            </a:extLst>
          </p:cNvPr>
          <p:cNvSpPr txBox="1">
            <a:spLocks/>
          </p:cNvSpPr>
          <p:nvPr/>
        </p:nvSpPr>
        <p:spPr>
          <a:xfrm>
            <a:off x="235673" y="161993"/>
            <a:ext cx="6680200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Determination </a:t>
            </a:r>
            <a:r>
              <a:rPr lang="en-US" dirty="0">
                <a:solidFill>
                  <a:sysClr val="windowText" lastClr="000000"/>
                </a:solidFill>
                <a:latin typeface="Calibri Light" panose="020F0302020204030204"/>
              </a:rPr>
              <a:t>of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Scale Build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57CAC-77EC-4854-93C5-78203C8BB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9" r="3927" b="15235"/>
          <a:stretch/>
        </p:blipFill>
        <p:spPr>
          <a:xfrm>
            <a:off x="2222087" y="3056071"/>
            <a:ext cx="3066699" cy="3095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72E83C-C8D5-401E-A7DB-590F64A17661}"/>
              </a:ext>
            </a:extLst>
          </p:cNvPr>
          <p:cNvSpPr/>
          <p:nvPr/>
        </p:nvSpPr>
        <p:spPr>
          <a:xfrm>
            <a:off x="2222087" y="6139620"/>
            <a:ext cx="3066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 11: Scale Build Up on the Vessel After Six Batches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FB7E8-7FBD-462F-8E09-42244C854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t="20639" r="19042" b="12285"/>
          <a:stretch/>
        </p:blipFill>
        <p:spPr>
          <a:xfrm>
            <a:off x="6992260" y="3056070"/>
            <a:ext cx="2262828" cy="26626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9B9988-3ED5-4AC3-9F15-40844C699F58}"/>
              </a:ext>
            </a:extLst>
          </p:cNvPr>
          <p:cNvSpPr/>
          <p:nvPr/>
        </p:nvSpPr>
        <p:spPr>
          <a:xfrm>
            <a:off x="6992260" y="5689451"/>
            <a:ext cx="226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 12: Scale Scraped Down from Vessel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5A57F90-7D0B-4A55-A19C-B365C998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2805" y="6452396"/>
            <a:ext cx="2743200" cy="365125"/>
          </a:xfrm>
        </p:spPr>
        <p:txBody>
          <a:bodyPr/>
          <a:lstStyle/>
          <a:p>
            <a:r>
              <a:rPr lang="en-US" sz="1800" dirty="0"/>
              <a:t>Yu </a:t>
            </a:r>
            <a:fld id="{B8F62FA4-FE03-4B1A-BE72-9BDCE53BAA5B}" type="slidenum">
              <a:rPr lang="en-US" sz="1800" smtClean="0"/>
              <a:pPr/>
              <a:t>15</a:t>
            </a:fld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58332"/>
              </p:ext>
            </p:extLst>
          </p:nvPr>
        </p:nvGraphicFramePr>
        <p:xfrm>
          <a:off x="2132735" y="1316504"/>
          <a:ext cx="7464337" cy="1471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062">
                  <a:extLst>
                    <a:ext uri="{9D8B030D-6E8A-4147-A177-3AD203B41FA5}">
                      <a16:colId xmlns:a16="http://schemas.microsoft.com/office/drawing/2014/main" val="4140415876"/>
                    </a:ext>
                  </a:extLst>
                </a:gridCol>
                <a:gridCol w="2172749">
                  <a:extLst>
                    <a:ext uri="{9D8B030D-6E8A-4147-A177-3AD203B41FA5}">
                      <a16:colId xmlns:a16="http://schemas.microsoft.com/office/drawing/2014/main" val="1489828984"/>
                    </a:ext>
                  </a:extLst>
                </a:gridCol>
                <a:gridCol w="2189526">
                  <a:extLst>
                    <a:ext uri="{9D8B030D-6E8A-4147-A177-3AD203B41FA5}">
                      <a16:colId xmlns:a16="http://schemas.microsoft.com/office/drawing/2014/main" val="1018014472"/>
                    </a:ext>
                  </a:extLst>
                </a:gridCol>
              </a:tblGrid>
              <a:tr h="3636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53396"/>
                  </a:ext>
                </a:extLst>
              </a:tr>
              <a:tr h="368736">
                <a:tc>
                  <a:txBody>
                    <a:bodyPr/>
                    <a:lstStyle/>
                    <a:p>
                      <a:r>
                        <a:rPr lang="en-US" dirty="0"/>
                        <a:t>Initial Weight of the Vessel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10503.3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10507.3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97125"/>
                  </a:ext>
                </a:extLst>
              </a:tr>
              <a:tr h="368736">
                <a:tc>
                  <a:txBody>
                    <a:bodyPr/>
                    <a:lstStyle/>
                    <a:p>
                      <a:r>
                        <a:rPr lang="en-US" dirty="0"/>
                        <a:t>Final Weight of the Vessel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10510.6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563541"/>
                  </a:ext>
                </a:extLst>
              </a:tr>
              <a:tr h="368736">
                <a:tc>
                  <a:txBody>
                    <a:bodyPr/>
                    <a:lstStyle/>
                    <a:p>
                      <a:r>
                        <a:rPr lang="en-US" dirty="0"/>
                        <a:t>Amount of Scale Build Up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64839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32734" y="905706"/>
            <a:ext cx="746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04: Accumulated Scale from the Batching of GW and ICN Water Samples</a:t>
            </a:r>
          </a:p>
        </p:txBody>
      </p:sp>
    </p:spTree>
    <p:extLst>
      <p:ext uri="{BB962C8B-B14F-4D97-AF65-F5344CB8AC3E}">
        <p14:creationId xmlns:p14="http://schemas.microsoft.com/office/powerpoint/2010/main" val="88652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77421"/>
            <a:ext cx="10617210" cy="1120847"/>
          </a:xfrm>
        </p:spPr>
        <p:txBody>
          <a:bodyPr/>
          <a:lstStyle/>
          <a:p>
            <a:r>
              <a:rPr lang="en-US" dirty="0"/>
              <a:t>Summary of Results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205928"/>
            <a:ext cx="2796915" cy="515547"/>
          </a:xfrm>
        </p:spPr>
        <p:txBody>
          <a:bodyPr/>
          <a:lstStyle/>
          <a:p>
            <a:r>
              <a:rPr lang="en-US" sz="1800" dirty="0" err="1"/>
              <a:t>Alsahali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16</a:t>
            </a:fld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05470" y="1487607"/>
          <a:ext cx="10153934" cy="4729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4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Parameter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Post Boiling Groundwater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Post Boiling Conditioned ICN Water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91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Total Suspended Solids (TSS)</a:t>
                      </a:r>
                    </a:p>
                    <a:p>
                      <a:pPr marL="0" marR="0" algn="ctr"/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Suspended</a:t>
                      </a:r>
                      <a:r>
                        <a:rPr lang="en-US" sz="18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Solids nucleate to form CaCO</a:t>
                      </a:r>
                      <a:r>
                        <a:rPr lang="en-US" sz="1800" i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precipitate (Calcite or Aragonite)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TSS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decreases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</a:t>
                      </a:r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 sticks to Vessel and does not stay in the 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TSS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in the effluent will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increase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Aragonite </a:t>
                      </a:r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will not stick to vessel and stays in the 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6744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</a:rPr>
                        <a:t>Total Alkalinity and Hardness as CaCO</a:t>
                      </a:r>
                      <a:r>
                        <a:rPr lang="en-US" sz="1800" i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Alkalinity and Hardness</a:t>
                      </a: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Hardness and Alkalinity</a:t>
                      </a:r>
                      <a:r>
                        <a:rPr lang="en-US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will be removed from the water as a precipitate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Alkalinity and Hardness</a:t>
                      </a: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Hardness and Alkalinity</a:t>
                      </a:r>
                      <a:r>
                        <a:rPr lang="en-US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will be removed from the water as a precipitate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82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latin typeface="+mn-lt"/>
                        </a:rPr>
                        <a:t>Scanning Electron Microscope (SEM)</a:t>
                      </a:r>
                    </a:p>
                    <a:p>
                      <a:pPr marL="0" marR="0"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Images the polymorphs of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Calcium Carbonate (CaCO</a:t>
                      </a:r>
                      <a:r>
                        <a:rPr lang="en-US" sz="1800" b="0" i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crystals from in the scale</a:t>
                      </a:r>
                    </a:p>
                    <a:p>
                      <a:pPr marL="0" marR="0" algn="ctr"/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 formation is favored in freshwater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Aragonite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crystal from in the scale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ICN</a:t>
                      </a:r>
                      <a:r>
                        <a:rPr lang="en-US" sz="1800" i="1" u="none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conditioner changes the crystal structure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9117" y="1146412"/>
            <a:ext cx="1012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05: Summary of results explaining the proved predictions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1" y="0"/>
            <a:ext cx="10515600" cy="1325563"/>
          </a:xfrm>
        </p:spPr>
        <p:txBody>
          <a:bodyPr/>
          <a:lstStyle/>
          <a:p>
            <a:r>
              <a:rPr lang="en-US" dirty="0"/>
              <a:t>Discussion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7961" y="1378424"/>
            <a:ext cx="9817418" cy="4612944"/>
          </a:xfrm>
        </p:spPr>
        <p:txBody>
          <a:bodyPr>
            <a:normAutofit/>
          </a:bodyPr>
          <a:lstStyle/>
          <a:p>
            <a:r>
              <a:rPr lang="en-US" dirty="0"/>
              <a:t>ICN does not prevent scale build up completely</a:t>
            </a:r>
          </a:p>
          <a:p>
            <a:pPr lvl="1"/>
            <a:r>
              <a:rPr lang="en-US" altLang="zh-CN" sz="2800" dirty="0"/>
              <a:t>67%</a:t>
            </a:r>
            <a:r>
              <a:rPr lang="en-US" sz="2800" dirty="0"/>
              <a:t> less scale formed compared to GW</a:t>
            </a:r>
          </a:p>
          <a:p>
            <a:r>
              <a:rPr lang="en-US" dirty="0"/>
              <a:t>Aragonite can revert back to calcite over time [10]</a:t>
            </a:r>
          </a:p>
          <a:p>
            <a:r>
              <a:rPr lang="en-US" dirty="0"/>
              <a:t> Several variables that can alter the results: does excess magnesium or zinc inhibit or decrease the likelihood of forming a precipitate</a:t>
            </a:r>
          </a:p>
          <a:p>
            <a:r>
              <a:rPr lang="en-US" dirty="0"/>
              <a:t>More research needs to be conducted to compare the ICN data with other alternative softener technologies to verify its efficiency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599" y="6205928"/>
            <a:ext cx="2796915" cy="515547"/>
          </a:xfrm>
        </p:spPr>
        <p:txBody>
          <a:bodyPr/>
          <a:lstStyle/>
          <a:p>
            <a:r>
              <a:rPr lang="en-US" sz="1800" dirty="0"/>
              <a:t>De Silva </a:t>
            </a:r>
            <a:fld id="{B8F62FA4-FE03-4B1A-BE72-9BDCE53BAA5B}" type="slidenum">
              <a:rPr lang="en-US" sz="1800" smtClean="0"/>
              <a:pPr/>
              <a:t>17</a:t>
            </a:fld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256312" cy="131816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Project Schedule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260183" y="6387737"/>
            <a:ext cx="947057" cy="470263"/>
          </a:xfrm>
        </p:spPr>
        <p:txBody>
          <a:bodyPr>
            <a:normAutofit/>
          </a:bodyPr>
          <a:lstStyle/>
          <a:p>
            <a:r>
              <a:rPr lang="en-US" sz="1800" dirty="0"/>
              <a:t>Yu </a:t>
            </a:r>
            <a:fld id="{870A43C7-6657-41CA-B48B-D26375F1C57B}" type="slidenum">
              <a:rPr lang="en-US" sz="1800" smtClean="0"/>
              <a:pPr/>
              <a:t>18</a:t>
            </a:fld>
            <a:endParaRPr lang="en-US" sz="1800" dirty="0"/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22099E8D-F82B-3546-84AA-73D69D5EDA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559953"/>
              </p:ext>
            </p:extLst>
          </p:nvPr>
        </p:nvGraphicFramePr>
        <p:xfrm>
          <a:off x="2149433" y="166247"/>
          <a:ext cx="9417132" cy="651523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493693">
                  <a:extLst>
                    <a:ext uri="{9D8B030D-6E8A-4147-A177-3AD203B41FA5}">
                      <a16:colId xmlns:a16="http://schemas.microsoft.com/office/drawing/2014/main" val="820841116"/>
                    </a:ext>
                  </a:extLst>
                </a:gridCol>
                <a:gridCol w="972211">
                  <a:extLst>
                    <a:ext uri="{9D8B030D-6E8A-4147-A177-3AD203B41FA5}">
                      <a16:colId xmlns:a16="http://schemas.microsoft.com/office/drawing/2014/main" val="2421996580"/>
                    </a:ext>
                  </a:extLst>
                </a:gridCol>
                <a:gridCol w="953162">
                  <a:extLst>
                    <a:ext uri="{9D8B030D-6E8A-4147-A177-3AD203B41FA5}">
                      <a16:colId xmlns:a16="http://schemas.microsoft.com/office/drawing/2014/main" val="3391406151"/>
                    </a:ext>
                  </a:extLst>
                </a:gridCol>
                <a:gridCol w="984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70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Projected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</a:t>
                      </a:r>
                    </a:p>
                  </a:txBody>
                  <a:tcPr marL="8161" marR="8161" marT="8161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4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Task Number and Name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Start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Finish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Start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Finish 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898338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1.0 Setting up station and apparatus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5/30/18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6/12/18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9/01/18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62509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1.1 Obtain the Unit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5/30/18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6/4/18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7/31/18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47711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1.2 Set up the station and optimization of the procedures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6/4/18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6/12/18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8/15/18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9/01/18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091060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2.0 Lab testing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6/12/18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807384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 Batching of Groundwater: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26254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2.1.1 Hardness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85093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2.1.2 Alkalinity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196092"/>
                  </a:ext>
                </a:extLst>
              </a:tr>
              <a:tr h="234148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2.1.3 TS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807431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2.1.4 Scale formation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9/7/18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68132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2.1.5 SEM tests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6/13/18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10/22/18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52878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2.2 Batching of ICN water: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95918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2.2.1 Hardness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765668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2.2.2 Alkalinity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914889"/>
                  </a:ext>
                </a:extLst>
              </a:tr>
              <a:tr h="2587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2.2.3 TS test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8965" marR="8161" marT="8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8/31/18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10/31/18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10/25/18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11/10/18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51883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2.2.4 SEM tests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8/31/18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10/31/18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11/11/18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11/15/18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1" marR="8161" marT="8161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191275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 Analysis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10/1/18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11/16/18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12/01/18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84516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 Deliverables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58309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 30%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12268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 60%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10/6/18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10/25/18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10/6/18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10/25/18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681802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 90% website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11/15/18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11/15/18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036447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 Final Report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12/4/18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12/4/18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330944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 Final Presentation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12/4/18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12/4/18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49492"/>
                  </a:ext>
                </a:extLst>
              </a:tr>
              <a:tr h="260102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 Project Management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5/30/18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12/7/18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7/15/18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12/7/18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529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934670"/>
            <a:ext cx="229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0</a:t>
            </a:r>
            <a:r>
              <a:rPr lang="en-US" altLang="zh-CN" dirty="0"/>
              <a:t>6</a:t>
            </a:r>
            <a:r>
              <a:rPr lang="en-US" dirty="0"/>
              <a:t>: Project Schedule: Predicted and Actual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56394" y="750627"/>
            <a:ext cx="3916907" cy="38759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6854" y="259306"/>
            <a:ext cx="5143386" cy="642901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Cost of Materials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35767" y="6358690"/>
            <a:ext cx="2743200" cy="365125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Alsahali</a:t>
            </a:r>
            <a:r>
              <a:rPr lang="en-US" sz="1800" dirty="0"/>
              <a:t> </a:t>
            </a:r>
            <a:fld id="{870A43C7-6657-41CA-B48B-D26375F1C57B}" type="slidenum">
              <a:rPr lang="en-US" sz="1800" smtClean="0"/>
              <a:pPr/>
              <a:t>19</a:t>
            </a:fld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26471" y="974476"/>
            <a:ext cx="540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Table 0</a:t>
            </a:r>
            <a:r>
              <a:rPr lang="en-US" altLang="zh-CN" sz="2200" dirty="0"/>
              <a:t>7</a:t>
            </a:r>
            <a:r>
              <a:rPr lang="en-US" sz="2200" dirty="0"/>
              <a:t>a: Projected Material/Equipment Costs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79136"/>
              </p:ext>
            </p:extLst>
          </p:nvPr>
        </p:nvGraphicFramePr>
        <p:xfrm>
          <a:off x="5925789" y="1721923"/>
          <a:ext cx="5960437" cy="282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253">
                  <a:extLst>
                    <a:ext uri="{9D8B030D-6E8A-4147-A177-3AD203B41FA5}">
                      <a16:colId xmlns:a16="http://schemas.microsoft.com/office/drawing/2014/main" val="3245336674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1224015336"/>
                    </a:ext>
                  </a:extLst>
                </a:gridCol>
                <a:gridCol w="1405719">
                  <a:extLst>
                    <a:ext uri="{9D8B030D-6E8A-4147-A177-3AD203B41FA5}">
                      <a16:colId xmlns:a16="http://schemas.microsoft.com/office/drawing/2014/main" val="3275032888"/>
                    </a:ext>
                  </a:extLst>
                </a:gridCol>
                <a:gridCol w="1432041">
                  <a:extLst>
                    <a:ext uri="{9D8B030D-6E8A-4147-A177-3AD203B41FA5}">
                      <a16:colId xmlns:a16="http://schemas.microsoft.com/office/drawing/2014/main" val="4155774102"/>
                    </a:ext>
                  </a:extLst>
                </a:gridCol>
              </a:tblGrid>
              <a:tr h="8639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Unit</a:t>
                      </a:r>
                      <a:r>
                        <a:rPr lang="en-US" sz="2400" baseline="0" dirty="0"/>
                        <a:t> Cost </a:t>
                      </a:r>
                      <a:r>
                        <a:rPr lang="en-US" sz="24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Total Cost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25297"/>
                  </a:ext>
                </a:extLst>
              </a:tr>
              <a:tr h="777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Pressure Vessel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141136"/>
                  </a:ext>
                </a:extLst>
              </a:tr>
              <a:tr h="393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Vinegar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766186"/>
                  </a:ext>
                </a:extLst>
              </a:tr>
              <a:tr h="3939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 Tests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6051441"/>
                  </a:ext>
                </a:extLst>
              </a:tr>
              <a:tr h="393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materials cost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91496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52621" y="971320"/>
            <a:ext cx="6232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Table 0</a:t>
            </a:r>
            <a:r>
              <a:rPr lang="en-US" altLang="zh-CN" sz="2200" dirty="0"/>
              <a:t>7</a:t>
            </a:r>
            <a:r>
              <a:rPr lang="en-US" sz="2200" dirty="0"/>
              <a:t>b: Actual Projected Material/Equipment Costs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47179"/>
              </p:ext>
            </p:extLst>
          </p:nvPr>
        </p:nvGraphicFramePr>
        <p:xfrm>
          <a:off x="338346" y="1705812"/>
          <a:ext cx="5461933" cy="465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239">
                  <a:extLst>
                    <a:ext uri="{9D8B030D-6E8A-4147-A177-3AD203B41FA5}">
                      <a16:colId xmlns:a16="http://schemas.microsoft.com/office/drawing/2014/main" val="1139869698"/>
                    </a:ext>
                  </a:extLst>
                </a:gridCol>
                <a:gridCol w="1405719">
                  <a:extLst>
                    <a:ext uri="{9D8B030D-6E8A-4147-A177-3AD203B41FA5}">
                      <a16:colId xmlns:a16="http://schemas.microsoft.com/office/drawing/2014/main" val="165927829"/>
                    </a:ext>
                  </a:extLst>
                </a:gridCol>
                <a:gridCol w="1119117">
                  <a:extLst>
                    <a:ext uri="{9D8B030D-6E8A-4147-A177-3AD203B41FA5}">
                      <a16:colId xmlns:a16="http://schemas.microsoft.com/office/drawing/2014/main" val="2165923323"/>
                    </a:ext>
                  </a:extLst>
                </a:gridCol>
                <a:gridCol w="1050858">
                  <a:extLst>
                    <a:ext uri="{9D8B030D-6E8A-4147-A177-3AD203B41FA5}">
                      <a16:colId xmlns:a16="http://schemas.microsoft.com/office/drawing/2014/main" val="1457827728"/>
                    </a:ext>
                  </a:extLst>
                </a:gridCol>
              </a:tblGrid>
              <a:tr h="9067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Unit</a:t>
                      </a:r>
                      <a:r>
                        <a:rPr lang="en-US" sz="2400" baseline="0" dirty="0"/>
                        <a:t> Cost </a:t>
                      </a:r>
                      <a:r>
                        <a:rPr lang="en-US" sz="24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Total Cost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657266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ICN unit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5681436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PVC pipes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9370209"/>
                  </a:ext>
                </a:extLst>
              </a:tr>
              <a:tr h="712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Pressure Vessel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4454111"/>
                  </a:ext>
                </a:extLst>
              </a:tr>
              <a:tr h="712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Sampling Containers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3906330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110227"/>
                  </a:ext>
                </a:extLst>
              </a:tr>
              <a:tr h="390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Bucket 5 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339552"/>
                  </a:ext>
                </a:extLst>
              </a:tr>
              <a:tr h="3609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Flow Meter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1406756"/>
                  </a:ext>
                </a:extLst>
              </a:tr>
              <a:tr h="3609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materials cost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710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22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125770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/>
              <a:t>De Silva </a:t>
            </a:r>
            <a:fld id="{B8F62FA4-FE03-4B1A-BE72-9BDCE53BAA5B}" type="slidenum">
              <a:rPr lang="en-US" sz="1800" smtClean="0"/>
              <a:pPr/>
              <a:t>2</a:t>
            </a:fld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07965" y="1451333"/>
            <a:ext cx="9623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Testing an Increased Calcite Nucleation (ICN) water conditioner under boiler conditions of the South boiler plant at NAU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76" y="2339967"/>
            <a:ext cx="9532507" cy="2817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99076" y="5188949"/>
            <a:ext cx="9669668" cy="64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01: The Process Uses Dissimilar Metals to Prevent Scale Growth Sites and to Form Aragonite Crystals [1]</a:t>
            </a:r>
          </a:p>
        </p:txBody>
      </p:sp>
    </p:spTree>
    <p:extLst>
      <p:ext uri="{BB962C8B-B14F-4D97-AF65-F5344CB8AC3E}">
        <p14:creationId xmlns:p14="http://schemas.microsoft.com/office/powerpoint/2010/main" val="313967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6288" y="87120"/>
            <a:ext cx="7042245" cy="61414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Cost of Engineering Services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870A43C7-6657-41CA-B48B-D26375F1C57B}" type="slidenum">
              <a:rPr lang="en-US" sz="1800" smtClean="0"/>
              <a:pPr/>
              <a:t>20</a:t>
            </a:fld>
            <a:endParaRPr lang="en-US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47109"/>
              </p:ext>
            </p:extLst>
          </p:nvPr>
        </p:nvGraphicFramePr>
        <p:xfrm>
          <a:off x="286750" y="1483935"/>
          <a:ext cx="5666664" cy="480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672">
                  <a:extLst>
                    <a:ext uri="{9D8B030D-6E8A-4147-A177-3AD203B41FA5}">
                      <a16:colId xmlns:a16="http://schemas.microsoft.com/office/drawing/2014/main" val="3245336674"/>
                    </a:ext>
                  </a:extLst>
                </a:gridCol>
                <a:gridCol w="1151176">
                  <a:extLst>
                    <a:ext uri="{9D8B030D-6E8A-4147-A177-3AD203B41FA5}">
                      <a16:colId xmlns:a16="http://schemas.microsoft.com/office/drawing/2014/main" val="1224015336"/>
                    </a:ext>
                  </a:extLst>
                </a:gridCol>
                <a:gridCol w="1361035">
                  <a:extLst>
                    <a:ext uri="{9D8B030D-6E8A-4147-A177-3AD203B41FA5}">
                      <a16:colId xmlns:a16="http://schemas.microsoft.com/office/drawing/2014/main" val="1016743264"/>
                    </a:ext>
                  </a:extLst>
                </a:gridCol>
                <a:gridCol w="1583781">
                  <a:extLst>
                    <a:ext uri="{9D8B030D-6E8A-4147-A177-3AD203B41FA5}">
                      <a16:colId xmlns:a16="http://schemas.microsoft.com/office/drawing/2014/main" val="4155774102"/>
                    </a:ext>
                  </a:extLst>
                </a:gridCol>
              </a:tblGrid>
              <a:tr h="11131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Rate $/hr</a:t>
                      </a:r>
                    </a:p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Cost 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25297"/>
                  </a:ext>
                </a:extLst>
              </a:tr>
              <a:tr h="615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SENG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25500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358543"/>
                  </a:ext>
                </a:extLst>
              </a:tr>
              <a:tr h="615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JENG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43400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41136"/>
                  </a:ext>
                </a:extLst>
              </a:tr>
              <a:tr h="615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21424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6639"/>
                  </a:ext>
                </a:extLst>
              </a:tr>
              <a:tr h="61578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20790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72133"/>
                  </a:ext>
                </a:extLst>
              </a:tr>
              <a:tr h="6157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labor</a:t>
                      </a:r>
                      <a:r>
                        <a:rPr lang="en-US" sz="2200" baseline="0" dirty="0">
                          <a:latin typeface="+mn-lt"/>
                        </a:rPr>
                        <a:t> </a:t>
                      </a:r>
                      <a:r>
                        <a:rPr lang="en-US" sz="2200" dirty="0">
                          <a:latin typeface="+mn-lt"/>
                        </a:rPr>
                        <a:t>cost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111,114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364966"/>
                  </a:ext>
                </a:extLst>
              </a:tr>
              <a:tr h="6157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engineering billing cost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114,064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99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751" y="714496"/>
            <a:ext cx="5622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Table 0</a:t>
            </a:r>
            <a:r>
              <a:rPr lang="en-US" altLang="zh-CN" sz="2200" dirty="0"/>
              <a:t>8</a:t>
            </a:r>
            <a:r>
              <a:rPr lang="en-US" sz="2200" dirty="0"/>
              <a:t>a: Projected Labor Costs and the Total Billing Cost of Engineering Services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31431"/>
              </p:ext>
            </p:extLst>
          </p:nvPr>
        </p:nvGraphicFramePr>
        <p:xfrm>
          <a:off x="6054082" y="1483938"/>
          <a:ext cx="5766006" cy="479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18">
                  <a:extLst>
                    <a:ext uri="{9D8B030D-6E8A-4147-A177-3AD203B41FA5}">
                      <a16:colId xmlns:a16="http://schemas.microsoft.com/office/drawing/2014/main" val="3245336674"/>
                    </a:ext>
                  </a:extLst>
                </a:gridCol>
                <a:gridCol w="1215299">
                  <a:extLst>
                    <a:ext uri="{9D8B030D-6E8A-4147-A177-3AD203B41FA5}">
                      <a16:colId xmlns:a16="http://schemas.microsoft.com/office/drawing/2014/main" val="1224015336"/>
                    </a:ext>
                  </a:extLst>
                </a:gridCol>
                <a:gridCol w="1377435">
                  <a:extLst>
                    <a:ext uri="{9D8B030D-6E8A-4147-A177-3AD203B41FA5}">
                      <a16:colId xmlns:a16="http://schemas.microsoft.com/office/drawing/2014/main" val="1016743264"/>
                    </a:ext>
                  </a:extLst>
                </a:gridCol>
                <a:gridCol w="1541154">
                  <a:extLst>
                    <a:ext uri="{9D8B030D-6E8A-4147-A177-3AD203B41FA5}">
                      <a16:colId xmlns:a16="http://schemas.microsoft.com/office/drawing/2014/main" val="4155774102"/>
                    </a:ext>
                  </a:extLst>
                </a:gridCol>
              </a:tblGrid>
              <a:tr h="1128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Personnel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Hours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Rate $/hr</a:t>
                      </a:r>
                    </a:p>
                    <a:p>
                      <a:pPr algn="ctr"/>
                      <a:endParaRPr lang="en-US" sz="2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Cost 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025297"/>
                  </a:ext>
                </a:extLst>
              </a:tr>
              <a:tr h="61395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SENG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33915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358543"/>
                  </a:ext>
                </a:extLst>
              </a:tr>
              <a:tr h="61395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JENG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49525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14113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44496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6639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12555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172133"/>
                  </a:ext>
                </a:extLst>
              </a:tr>
              <a:tr h="6008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labor</a:t>
                      </a:r>
                      <a:r>
                        <a:rPr lang="en-US" sz="2200" baseline="0" dirty="0">
                          <a:latin typeface="+mn-lt"/>
                        </a:rPr>
                        <a:t> </a:t>
                      </a:r>
                      <a:r>
                        <a:rPr lang="en-US" sz="2200" dirty="0">
                          <a:latin typeface="+mn-lt"/>
                        </a:rPr>
                        <a:t>cost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140,491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364966"/>
                  </a:ext>
                </a:extLst>
              </a:tr>
              <a:tr h="6139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Total engineering billing cost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141,521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83996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18454" y="714493"/>
            <a:ext cx="5902302" cy="76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Table 0</a:t>
            </a:r>
            <a:r>
              <a:rPr lang="en-US" altLang="zh-CN" sz="2200" dirty="0"/>
              <a:t>8</a:t>
            </a:r>
            <a:r>
              <a:rPr lang="en-US" sz="2200" dirty="0"/>
              <a:t>b: Actual Labor Costs and the Total Billing Cost of Engineering Services</a:t>
            </a:r>
          </a:p>
        </p:txBody>
      </p:sp>
    </p:spTree>
    <p:extLst>
      <p:ext uri="{BB962C8B-B14F-4D97-AF65-F5344CB8AC3E}">
        <p14:creationId xmlns:p14="http://schemas.microsoft.com/office/powerpoint/2010/main" val="1671632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09" y="215901"/>
            <a:ext cx="10631057" cy="137925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09" y="1183848"/>
            <a:ext cx="11314582" cy="547626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[1] D. McDonnell, “EWS, Inc. Physical Conditioning Discussion, Documentation and Position Papers”, Personnel Communications-Email, 2018.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dirty="0">
                <a:latin typeface="+mj-lt"/>
                <a:ea typeface="Montserrat"/>
                <a:cs typeface="Montserrat"/>
                <a:sym typeface="Montserrat"/>
              </a:rPr>
              <a:t>[2]J. </a:t>
            </a:r>
            <a:r>
              <a:rPr lang="fr-FR" sz="7200" dirty="0" err="1">
                <a:latin typeface="+mj-lt"/>
                <a:ea typeface="Montserrat"/>
                <a:cs typeface="Montserrat"/>
                <a:sym typeface="Montserrat"/>
              </a:rPr>
              <a:t>Heitzinger</a:t>
            </a:r>
            <a:r>
              <a:rPr lang="fr-FR" sz="7200" dirty="0">
                <a:latin typeface="+mj-lt"/>
                <a:ea typeface="Montserrat"/>
                <a:cs typeface="Montserrat"/>
                <a:sym typeface="Montserrat"/>
              </a:rPr>
              <a:t>, E. Vaughan, “NAU </a:t>
            </a:r>
            <a:r>
              <a:rPr lang="fr-FR" sz="7200" dirty="0" err="1">
                <a:latin typeface="+mj-lt"/>
                <a:ea typeface="Montserrat"/>
                <a:cs typeface="Montserrat"/>
                <a:sym typeface="Montserrat"/>
              </a:rPr>
              <a:t>chiller</a:t>
            </a:r>
            <a:r>
              <a:rPr lang="fr-FR" sz="7200" dirty="0">
                <a:latin typeface="+mj-lt"/>
                <a:ea typeface="Montserrat"/>
                <a:cs typeface="Montserrat"/>
                <a:sym typeface="Montserrat"/>
              </a:rPr>
              <a:t>/boiler information”, Personnel Communications-Email, 2018.</a:t>
            </a:r>
            <a:endParaRPr lang="en-US" sz="7200" dirty="0">
              <a:latin typeface="+mj-l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[3]S. Lower, ‘Hard water and Water Softening,’</a:t>
            </a:r>
            <a:r>
              <a:rPr lang="en-US" sz="7200" dirty="0" err="1">
                <a:latin typeface="+mj-lt"/>
                <a:ea typeface="Montserrat"/>
                <a:cs typeface="Montserrat"/>
                <a:sym typeface="Montserrat"/>
              </a:rPr>
              <a:t>Dept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. of Chemistry, 2018.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[4]P. Fox, M. Wiest, T. </a:t>
            </a:r>
            <a:r>
              <a:rPr lang="en-US" sz="7200" dirty="0" err="1">
                <a:latin typeface="+mj-lt"/>
                <a:ea typeface="Montserrat"/>
                <a:cs typeface="Montserrat"/>
                <a:sym typeface="Montserrat"/>
              </a:rPr>
              <a:t>Thomure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, W. Lee, "Evaluation of Alternatives to Domestic Ion Exchange," </a:t>
            </a:r>
            <a:r>
              <a:rPr lang="en-US" sz="7200" i="1" dirty="0" err="1">
                <a:latin typeface="+mj-lt"/>
                <a:ea typeface="Montserrat"/>
                <a:cs typeface="Montserrat"/>
                <a:sym typeface="Montserrat"/>
              </a:rPr>
              <a:t>WateReuse</a:t>
            </a:r>
            <a:r>
              <a:rPr lang="en-US" sz="7200" i="1" dirty="0">
                <a:latin typeface="+mj-lt"/>
                <a:ea typeface="Montserrat"/>
                <a:cs typeface="Montserrat"/>
                <a:sym typeface="Montserrat"/>
              </a:rPr>
              <a:t> Research Foundation, 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Tempe, AZ, Rep. 01, 2011.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[5]HACH, HACH Water Analysis Handbook, Loveland, CO, U.S.A., HACH Company, 2003.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[6]"National Field Manual," </a:t>
            </a:r>
            <a:r>
              <a:rPr lang="en-US" sz="7200" i="1" dirty="0">
                <a:latin typeface="+mj-lt"/>
                <a:ea typeface="Montserrat"/>
                <a:cs typeface="Montserrat"/>
                <a:sym typeface="Montserrat"/>
              </a:rPr>
              <a:t>USGS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 , 2006, pp. 10-130.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[7]W. S. Miller, "Understanding Ion-Exchange for water treatment system," </a:t>
            </a:r>
            <a:r>
              <a:rPr lang="en-US" sz="7200" i="1" dirty="0">
                <a:latin typeface="+mj-lt"/>
                <a:ea typeface="Montserrat"/>
                <a:cs typeface="Montserrat"/>
                <a:sym typeface="Montserrat"/>
              </a:rPr>
              <a:t>GE water and process Technologies, 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vol. 35, no. 8, pp. 149-153, 2018.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[8]M. K. </a:t>
            </a:r>
            <a:r>
              <a:rPr lang="en-US" sz="7200" dirty="0" err="1">
                <a:latin typeface="+mj-lt"/>
                <a:ea typeface="Montserrat"/>
                <a:cs typeface="Montserrat"/>
                <a:sym typeface="Montserrat"/>
              </a:rPr>
              <a:t>Ahn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, C. Han, "Technologies for the Removal of Water Hardness and Scaling Prevention," </a:t>
            </a:r>
            <a:r>
              <a:rPr lang="en-US" sz="7200" i="1" dirty="0">
                <a:latin typeface="+mj-lt"/>
                <a:ea typeface="Montserrat"/>
                <a:cs typeface="Montserrat"/>
                <a:sym typeface="Montserrat"/>
              </a:rPr>
              <a:t>Journal of Energy Engineering, 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vol. 26, no. 2, pp. 73-79, 2017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[9]“South Heating and Cooling Plant,” Northern Arizona University, Internet: http://library.nau.edu/speccoll/exhibits/louies_legacy/southheating.html [Accessed: 11-Feb-2018]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[10] A.  Alden, “Calcite </a:t>
            </a:r>
            <a:r>
              <a:rPr lang="en-US" sz="7200" dirty="0" err="1">
                <a:latin typeface="+mj-lt"/>
                <a:ea typeface="Montserrat"/>
                <a:cs typeface="Montserrat"/>
                <a:sym typeface="Montserrat"/>
              </a:rPr>
              <a:t>vs</a:t>
            </a:r>
            <a:r>
              <a:rPr lang="en-US" sz="7200" dirty="0">
                <a:latin typeface="+mj-lt"/>
                <a:ea typeface="Montserrat"/>
                <a:cs typeface="Montserrat"/>
                <a:sym typeface="Montserrat"/>
              </a:rPr>
              <a:t> Aragonite”, 2017, Internet: https://www.thoughtco.com/calcite-vs-aragonite-1440962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7200" dirty="0">
              <a:latin typeface="+mj-lt"/>
              <a:ea typeface="Montserrat"/>
              <a:cs typeface="Montserrat"/>
              <a:sym typeface="Montserra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b="1" dirty="0"/>
            </a:br>
            <a:r>
              <a:rPr lang="en-US" b="1" dirty="0"/>
              <a:t> 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j-l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+mj-lt"/>
              <a:ea typeface="Raleway"/>
              <a:cs typeface="Raleway"/>
              <a:sym typeface="Raleway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z="1800" smtClean="0"/>
              <a:pPr/>
              <a:t>21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439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FA4-FE03-4B1A-BE72-9BDCE53BAA5B}" type="slidenum">
              <a:rPr lang="en-US" sz="1800" smtClean="0"/>
              <a:pPr/>
              <a:t>22</a:t>
            </a:fld>
            <a:endParaRPr lang="en-US" sz="1800" dirty="0"/>
          </a:p>
        </p:txBody>
      </p:sp>
      <p:pic>
        <p:nvPicPr>
          <p:cNvPr id="1028" name="Picture 4" descr="Image result for nau logo for pres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242" y="0"/>
            <a:ext cx="96591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19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8943"/>
            <a:ext cx="10515600" cy="91910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/>
              <a:t>De Silva </a:t>
            </a:r>
            <a:fld id="{B8F62FA4-FE03-4B1A-BE72-9BDCE53BAA5B}" type="slidenum">
              <a:rPr lang="en-US" sz="1800" smtClean="0"/>
              <a:pPr/>
              <a:t>3</a:t>
            </a:fld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32263" y="805217"/>
            <a:ext cx="11395879" cy="72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Table 01: Predictions based on the Manufacturer claims that the EWS ICN reduces scaling by forming less sticky aragonite crystals and not the stickier calcite crystals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37230" y="1530191"/>
          <a:ext cx="10317708" cy="469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Parameter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Post Boiling Groundwater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</a:rPr>
                        <a:t>Post Boiling Conditioned ICN Water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129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Total Suspended Solids (TSS)</a:t>
                      </a:r>
                    </a:p>
                    <a:p>
                      <a:pPr marL="0" marR="0" algn="ctr"/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Suspended</a:t>
                      </a:r>
                      <a:r>
                        <a:rPr lang="en-US" sz="18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Solids nucleate to form CaCO</a:t>
                      </a:r>
                      <a:r>
                        <a:rPr lang="en-US" sz="1800" i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+mn-lt"/>
                        </a:rPr>
                        <a:t>precipitate (Calcite or Aragonite)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TSS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decreases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</a:t>
                      </a:r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 sticks to Vessel and does not stay in the 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TSS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in the effluent will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increase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1" i="1" u="none" dirty="0">
                          <a:solidFill>
                            <a:schemeClr val="tx1"/>
                          </a:solidFill>
                          <a:latin typeface="+mn-lt"/>
                        </a:rPr>
                        <a:t>Aragonite </a:t>
                      </a:r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will not stick to vessel and stays in the 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38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+mn-lt"/>
                        </a:rPr>
                        <a:t>Total Alkalinity and Hardness as CaCO</a:t>
                      </a:r>
                      <a:r>
                        <a:rPr lang="en-US" sz="1800" i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8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Alkalinity and Hardness</a:t>
                      </a: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algn="ctr"/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Hardness and Alkalinity</a:t>
                      </a:r>
                      <a:r>
                        <a:rPr lang="en-US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will be removed from the water as a precipitate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Alkalinity and Hardness</a:t>
                      </a:r>
                    </a:p>
                    <a:p>
                      <a:pPr marL="0" marR="0" algn="ctr"/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in the effluent 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decrease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Hardness and Alkalinity</a:t>
                      </a:r>
                      <a:r>
                        <a:rPr lang="en-US" sz="1800" i="1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will be removed from the water as a precipitate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11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dirty="0">
                          <a:latin typeface="+mn-lt"/>
                        </a:rPr>
                        <a:t>Scanning Electron Microscope (SEM)</a:t>
                      </a:r>
                    </a:p>
                    <a:p>
                      <a:pPr marL="0" marR="0"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Images the polymorphs of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Calcium Carbonate (CaCO</a:t>
                      </a:r>
                      <a:r>
                        <a:rPr lang="en-US" sz="1800" b="0" i="1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crystals from in the scale</a:t>
                      </a:r>
                    </a:p>
                    <a:p>
                      <a:pPr marL="0" marR="0" algn="ctr"/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Calcite formation is favored in freshwater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+mn-lt"/>
                        </a:rPr>
                        <a:t>Aragonite</a:t>
                      </a:r>
                      <a:r>
                        <a:rPr lang="en-US" sz="1800" u="none" dirty="0">
                          <a:solidFill>
                            <a:schemeClr val="tx1"/>
                          </a:solidFill>
                          <a:latin typeface="+mn-lt"/>
                        </a:rPr>
                        <a:t> crystal from in the scale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800" i="1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algn="ctr"/>
                      <a:r>
                        <a:rPr lang="en-US" sz="1800" i="1" u="none" dirty="0">
                          <a:solidFill>
                            <a:schemeClr val="tx1"/>
                          </a:solidFill>
                          <a:latin typeface="+mn-lt"/>
                        </a:rPr>
                        <a:t>Zinc in the conditioner changes the crystal structure</a:t>
                      </a:r>
                      <a:endParaRPr lang="en-US"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1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5" y="47912"/>
            <a:ext cx="10515600" cy="958708"/>
          </a:xfrm>
        </p:spPr>
        <p:txBody>
          <a:bodyPr>
            <a:normAutofit/>
          </a:bodyPr>
          <a:lstStyle/>
          <a:p>
            <a:r>
              <a:rPr lang="en-US" sz="3600" dirty="0"/>
              <a:t>Design Set-up</a:t>
            </a:r>
          </a:p>
        </p:txBody>
      </p:sp>
      <p:pic>
        <p:nvPicPr>
          <p:cNvPr id="13" name="Content Placeholder 18">
            <a:extLst>
              <a:ext uri="{FF2B5EF4-FFF2-40B4-BE49-F238E27FC236}">
                <a16:creationId xmlns:a16="http://schemas.microsoft.com/office/drawing/2014/main" id="{B0CC8DF4-29BF-3D43-8F00-B70A8E555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867" y="1023398"/>
            <a:ext cx="8972322" cy="4906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Alsahali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4</a:t>
            </a:fld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668163" y="5987018"/>
            <a:ext cx="90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02: Testing Design Set-Up-Created by Ahmed </a:t>
            </a:r>
            <a:r>
              <a:rPr lang="en-US" dirty="0" err="1"/>
              <a:t>Alnashwan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5151" y="1119118"/>
            <a:ext cx="324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Groundwater samples: Collected  from an unconditioned residential water source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3510" y="1066802"/>
            <a:ext cx="267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ICN samples: Collected from an ICN conditioned residential water source </a:t>
            </a:r>
          </a:p>
        </p:txBody>
      </p:sp>
    </p:spTree>
    <p:extLst>
      <p:ext uri="{BB962C8B-B14F-4D97-AF65-F5344CB8AC3E}">
        <p14:creationId xmlns:p14="http://schemas.microsoft.com/office/powerpoint/2010/main" val="386149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236231"/>
            <a:ext cx="10515600" cy="856846"/>
          </a:xfrm>
        </p:spPr>
        <p:txBody>
          <a:bodyPr/>
          <a:lstStyle/>
          <a:p>
            <a:r>
              <a:rPr lang="en-US" dirty="0"/>
              <a:t>Optimized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51" y="989901"/>
            <a:ext cx="6602136" cy="5561901"/>
          </a:xfrm>
        </p:spPr>
        <p:txBody>
          <a:bodyPr>
            <a:normAutofit fontScale="92500"/>
          </a:bodyPr>
          <a:lstStyle/>
          <a:p>
            <a:r>
              <a:rPr lang="en-US" sz="2500" dirty="0"/>
              <a:t>Step 1: Simulating the boiler conditions using the pressure vessel</a:t>
            </a:r>
          </a:p>
          <a:p>
            <a:pPr lvl="1"/>
            <a:r>
              <a:rPr lang="en-US" sz="2500" dirty="0"/>
              <a:t>250 F and 160 PSI [2]</a:t>
            </a:r>
          </a:p>
          <a:p>
            <a:r>
              <a:rPr lang="en-US" sz="2500" dirty="0"/>
              <a:t>Step 2: Collect GW and ICN samples for batching</a:t>
            </a:r>
            <a:endParaRPr lang="en-US" sz="2100" dirty="0">
              <a:solidFill>
                <a:srgbClr val="FF0000"/>
              </a:solidFill>
            </a:endParaRPr>
          </a:p>
          <a:p>
            <a:r>
              <a:rPr lang="en-US" sz="2500" dirty="0"/>
              <a:t>Step 3: Testing of the water before getting batched</a:t>
            </a:r>
          </a:p>
          <a:p>
            <a:r>
              <a:rPr lang="en-US" sz="2500" dirty="0"/>
              <a:t>Step 4: Batching of GW and ICN</a:t>
            </a:r>
          </a:p>
          <a:p>
            <a:pPr lvl="1"/>
            <a:r>
              <a:rPr lang="en-US" sz="2500" dirty="0"/>
              <a:t>6 batches in total</a:t>
            </a:r>
          </a:p>
          <a:p>
            <a:pPr lvl="1"/>
            <a:r>
              <a:rPr lang="en-US" sz="2500" dirty="0"/>
              <a:t>5 gallons (~19L) of water per 6 hrs.</a:t>
            </a:r>
          </a:p>
          <a:p>
            <a:r>
              <a:rPr lang="en-US" sz="2500" dirty="0"/>
              <a:t>Step 5: Testing of the water after getting batched</a:t>
            </a:r>
          </a:p>
          <a:p>
            <a:r>
              <a:rPr lang="en-US" sz="2500" dirty="0"/>
              <a:t>Step 6: Scale measurement</a:t>
            </a:r>
          </a:p>
          <a:p>
            <a:pPr lvl="1"/>
            <a:r>
              <a:rPr lang="en-US" sz="2500" dirty="0"/>
              <a:t>Using a weighing scale (Accuracy=0.1g)</a:t>
            </a:r>
          </a:p>
          <a:p>
            <a:r>
              <a:rPr lang="en-US" sz="2500" dirty="0"/>
              <a:t>Step 7: De-scale the pressure vessel</a:t>
            </a:r>
          </a:p>
          <a:p>
            <a:pPr lvl="1"/>
            <a:r>
              <a:rPr lang="en-US" sz="2500" dirty="0"/>
              <a:t>Using Vinegar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/>
              <a:t> </a:t>
            </a:r>
            <a:r>
              <a:rPr lang="en-US" sz="1800" dirty="0" err="1"/>
              <a:t>Alsahali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5</a:t>
            </a:fld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477125" y="5467350"/>
            <a:ext cx="3429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03: Pressure Vessel-Taken by: Kalani De Silva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9507" y="1830531"/>
            <a:ext cx="4156364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9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54" y="79945"/>
            <a:ext cx="6680200" cy="965200"/>
          </a:xfrm>
        </p:spPr>
        <p:txBody>
          <a:bodyPr>
            <a:normAutofit/>
          </a:bodyPr>
          <a:lstStyle/>
          <a:p>
            <a:r>
              <a:rPr lang="en-US" sz="3100" dirty="0"/>
              <a:t>Methods for Water Quality Testing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90" y="1050800"/>
            <a:ext cx="6132966" cy="5018377"/>
          </a:xfrm>
        </p:spPr>
        <p:txBody>
          <a:bodyPr>
            <a:normAutofit/>
          </a:bodyPr>
          <a:lstStyle/>
          <a:p>
            <a:pPr marL="91440" lvl="1">
              <a:lnSpc>
                <a:spcPct val="114000"/>
              </a:lnSpc>
            </a:pPr>
            <a:r>
              <a:rPr lang="en-US" sz="2700" dirty="0"/>
              <a:t>Hardness test: HACH Method 8226 [3]</a:t>
            </a:r>
          </a:p>
          <a:p>
            <a:pPr marL="548640" lvl="3">
              <a:lnSpc>
                <a:spcPct val="114000"/>
              </a:lnSpc>
            </a:pPr>
            <a:r>
              <a:rPr lang="en-US" sz="2600" dirty="0"/>
              <a:t>Testing for total hardness, calcium hardness and magnesium hardness </a:t>
            </a:r>
          </a:p>
          <a:p>
            <a:pPr marL="91440" lvl="1">
              <a:lnSpc>
                <a:spcPct val="114000"/>
              </a:lnSpc>
            </a:pPr>
            <a:r>
              <a:rPr lang="en-US" sz="2700" dirty="0"/>
              <a:t>Alkalinity test : HACH method 8203 [3]</a:t>
            </a:r>
            <a:r>
              <a:rPr lang="en-US" sz="2600" dirty="0"/>
              <a:t> </a:t>
            </a:r>
          </a:p>
          <a:p>
            <a:pPr marL="548640" lvl="3">
              <a:lnSpc>
                <a:spcPct val="114000"/>
              </a:lnSpc>
            </a:pPr>
            <a:r>
              <a:rPr lang="en-US" sz="2600" dirty="0"/>
              <a:t>Total alkalinity </a:t>
            </a:r>
          </a:p>
          <a:p>
            <a:pPr marL="91440" lvl="1">
              <a:lnSpc>
                <a:spcPct val="114000"/>
              </a:lnSpc>
            </a:pPr>
            <a:r>
              <a:rPr lang="en-US" sz="2700" dirty="0"/>
              <a:t>TS test: Standard Method 2540 C&amp;D [3]</a:t>
            </a:r>
          </a:p>
          <a:p>
            <a:pPr marL="548640" lvl="3">
              <a:lnSpc>
                <a:spcPct val="114000"/>
              </a:lnSpc>
            </a:pPr>
            <a:r>
              <a:rPr lang="en-US" sz="2600" dirty="0"/>
              <a:t>Total Suspended Solid (TSS)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Alsahali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6</a:t>
            </a:fld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505653" y="5780159"/>
            <a:ext cx="412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04:Conducting Hardness Tests-Taken by Kalani De Silva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0314" y="1052714"/>
            <a:ext cx="5402712" cy="40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31" y="454359"/>
            <a:ext cx="10775436" cy="845574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Quality Results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935558"/>
              </p:ext>
            </p:extLst>
          </p:nvPr>
        </p:nvGraphicFramePr>
        <p:xfrm>
          <a:off x="1214437" y="1846571"/>
          <a:ext cx="9881406" cy="2945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833">
                  <a:extLst>
                    <a:ext uri="{9D8B030D-6E8A-4147-A177-3AD203B41FA5}">
                      <a16:colId xmlns:a16="http://schemas.microsoft.com/office/drawing/2014/main" val="3608485503"/>
                    </a:ext>
                  </a:extLst>
                </a:gridCol>
                <a:gridCol w="1357384">
                  <a:extLst>
                    <a:ext uri="{9D8B030D-6E8A-4147-A177-3AD203B41FA5}">
                      <a16:colId xmlns:a16="http://schemas.microsoft.com/office/drawing/2014/main" val="2768116021"/>
                    </a:ext>
                  </a:extLst>
                </a:gridCol>
                <a:gridCol w="1373306">
                  <a:extLst>
                    <a:ext uri="{9D8B030D-6E8A-4147-A177-3AD203B41FA5}">
                      <a16:colId xmlns:a16="http://schemas.microsoft.com/office/drawing/2014/main" val="3980131627"/>
                    </a:ext>
                  </a:extLst>
                </a:gridCol>
                <a:gridCol w="1438701">
                  <a:extLst>
                    <a:ext uri="{9D8B030D-6E8A-4147-A177-3AD203B41FA5}">
                      <a16:colId xmlns:a16="http://schemas.microsoft.com/office/drawing/2014/main" val="2713283608"/>
                    </a:ext>
                  </a:extLst>
                </a:gridCol>
                <a:gridCol w="1730707">
                  <a:extLst>
                    <a:ext uri="{9D8B030D-6E8A-4147-A177-3AD203B41FA5}">
                      <a16:colId xmlns:a16="http://schemas.microsoft.com/office/drawing/2014/main" val="174307720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75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Hardness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 Alkalinity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019522"/>
                  </a:ext>
                </a:extLst>
              </a:tr>
              <a:tr h="500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</a:t>
                      </a:r>
                      <a:r>
                        <a:rPr lang="en-US" baseline="0" dirty="0"/>
                        <a:t> 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Before</a:t>
                      </a:r>
                      <a:r>
                        <a:rPr lang="en-US" baseline="0" dirty="0"/>
                        <a:t> 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After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540739"/>
                  </a:ext>
                </a:extLst>
              </a:tr>
              <a:tr h="6470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 </a:t>
                      </a:r>
                      <a:r>
                        <a:rPr lang="en-US" altLang="zh-CN" sz="1800" dirty="0"/>
                        <a:t>+/- 0.0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73.3  +/- 5.</a:t>
                      </a:r>
                      <a:r>
                        <a:rPr lang="en-US" altLang="zh-CN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260 </a:t>
                      </a:r>
                      <a:r>
                        <a:rPr lang="en-US" altLang="zh-CN" sz="1800" dirty="0"/>
                        <a:t>+/-4.1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  +/- 0.0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26.7 </a:t>
                      </a:r>
                      <a:r>
                        <a:rPr lang="en-US" altLang="zh-CN" sz="1800" dirty="0"/>
                        <a:t>+/- 1.2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35  +/- 9.</a:t>
                      </a:r>
                      <a:r>
                        <a:rPr lang="en-US" altLang="zh-CN" sz="1800" dirty="0"/>
                        <a:t>4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24483"/>
                  </a:ext>
                </a:extLst>
              </a:tr>
              <a:tr h="6470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ICN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 </a:t>
                      </a:r>
                      <a:r>
                        <a:rPr lang="en-US" altLang="zh-CN" sz="1800" dirty="0"/>
                        <a:t>+/-0.0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73.4  +/- 8.</a:t>
                      </a:r>
                      <a:r>
                        <a:rPr lang="en-US" altLang="zh-CN" sz="1800" dirty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240 </a:t>
                      </a:r>
                      <a:r>
                        <a:rPr lang="en-US" altLang="zh-CN" sz="1800" dirty="0"/>
                        <a:t>+/- 0.1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146.</a:t>
                      </a:r>
                      <a:r>
                        <a:rPr lang="en-US" altLang="zh-CN" sz="1800" dirty="0"/>
                        <a:t>7 </a:t>
                      </a:r>
                      <a:r>
                        <a:rPr lang="en-US" sz="1800" dirty="0"/>
                        <a:t>+/- 10.3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 </a:t>
                      </a:r>
                      <a:r>
                        <a:rPr lang="en-US" altLang="zh-CN" sz="1800" dirty="0"/>
                        <a:t>+/-1.0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 +/- 22.3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1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% Difference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50%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71%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4983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/>
              <a:t>Yu </a:t>
            </a:r>
            <a:fld id="{B8F62FA4-FE03-4B1A-BE72-9BDCE53BAA5B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37" y="1412026"/>
            <a:ext cx="9881406" cy="44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Table 02: Water Quality Parameters: GW VS ICN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27B7A-DF32-42F9-A916-B6F8F50A13B1}"/>
              </a:ext>
            </a:extLst>
          </p:cNvPr>
          <p:cNvSpPr txBox="1"/>
          <p:nvPr/>
        </p:nvSpPr>
        <p:spPr>
          <a:xfrm>
            <a:off x="3737920" y="4856846"/>
            <a:ext cx="51321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Hardness Standard:  0-60 mg/L        Soft</a:t>
            </a:r>
          </a:p>
          <a:p>
            <a:r>
              <a:rPr lang="en-US" dirty="0"/>
              <a:t>                                    60-120 mg/L    Moderately hard</a:t>
            </a:r>
          </a:p>
          <a:p>
            <a:r>
              <a:rPr lang="en-US" dirty="0"/>
              <a:t>                                   120-180 mg/L   Hard</a:t>
            </a:r>
          </a:p>
          <a:p>
            <a:pPr lvl="4"/>
            <a:r>
              <a:rPr lang="en-US" dirty="0"/>
              <a:t>     &gt;180              Very Hard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1527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00" y="471136"/>
            <a:ext cx="10775436" cy="845574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Quality Results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/>
              <a:t>Yu </a:t>
            </a:r>
            <a:fld id="{B8F62FA4-FE03-4B1A-BE72-9BDCE53BAA5B}" type="slidenum">
              <a:rPr lang="en-US" sz="1800" smtClean="0"/>
              <a:pPr/>
              <a:t>8</a:t>
            </a:fld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058715" y="4477862"/>
            <a:ext cx="6449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Figure 05: Comparison of TSS Between GW and ICN Before and after Boiling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13DE3-4EFE-48ED-865D-92A3BE28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934" y="962867"/>
            <a:ext cx="6660635" cy="3519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E8F3C9-2B1A-42FE-92C6-6F4D76F544D8}"/>
              </a:ext>
            </a:extLst>
          </p:cNvPr>
          <p:cNvSpPr txBox="1"/>
          <p:nvPr/>
        </p:nvSpPr>
        <p:spPr>
          <a:xfrm>
            <a:off x="2933205" y="5099529"/>
            <a:ext cx="6602681" cy="37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03: Percentage of TSS increase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977D36-02FE-4B2F-BF34-474A097A7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60839"/>
              </p:ext>
            </p:extLst>
          </p:nvPr>
        </p:nvGraphicFramePr>
        <p:xfrm>
          <a:off x="2976685" y="5513816"/>
          <a:ext cx="6535450" cy="100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705">
                  <a:extLst>
                    <a:ext uri="{9D8B030D-6E8A-4147-A177-3AD203B41FA5}">
                      <a16:colId xmlns:a16="http://schemas.microsoft.com/office/drawing/2014/main" val="1102341577"/>
                    </a:ext>
                  </a:extLst>
                </a:gridCol>
                <a:gridCol w="2310719">
                  <a:extLst>
                    <a:ext uri="{9D8B030D-6E8A-4147-A177-3AD203B41FA5}">
                      <a16:colId xmlns:a16="http://schemas.microsoft.com/office/drawing/2014/main" val="38829895"/>
                    </a:ext>
                  </a:extLst>
                </a:gridCol>
                <a:gridCol w="2095026">
                  <a:extLst>
                    <a:ext uri="{9D8B030D-6E8A-4147-A177-3AD203B41FA5}">
                      <a16:colId xmlns:a16="http://schemas.microsoft.com/office/drawing/2014/main" val="173934649"/>
                    </a:ext>
                  </a:extLst>
                </a:gridCol>
              </a:tblGrid>
              <a:tr h="6423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Groundwater After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ICN Water After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00151"/>
                  </a:ext>
                </a:extLst>
              </a:tr>
              <a:tr h="3670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Percentage 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225.0%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22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70" y="2453473"/>
            <a:ext cx="10649125" cy="1380295"/>
          </a:xfrm>
        </p:spPr>
        <p:txBody>
          <a:bodyPr>
            <a:normAutofit/>
          </a:bodyPr>
          <a:lstStyle/>
          <a:p>
            <a:r>
              <a:rPr lang="en-US" dirty="0"/>
              <a:t>Scanning Electron Microscopy Images of GW ICN Water Samples  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dirty="0" err="1"/>
              <a:t>Alnashwan</a:t>
            </a:r>
            <a:r>
              <a:rPr lang="en-US" sz="1800" dirty="0"/>
              <a:t> </a:t>
            </a:r>
            <a:fld id="{B8F62FA4-FE03-4B1A-BE72-9BDCE53BAA5B}" type="slidenum">
              <a:rPr lang="en-US" sz="1800" smtClean="0"/>
              <a:pPr/>
              <a:t>9</a:t>
            </a:fld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1550</Words>
  <Application>Microsoft Office PowerPoint</Application>
  <PresentationFormat>Widescreen</PresentationFormat>
  <Paragraphs>455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Increased Calcite Nucleation (ICN)  to Prevent Scaling in Boilers  Researching an Alternative to Water Softeners</vt:lpstr>
      <vt:lpstr>Introduction</vt:lpstr>
      <vt:lpstr>Introduction</vt:lpstr>
      <vt:lpstr>Design Set-up</vt:lpstr>
      <vt:lpstr>Optimized Procedure</vt:lpstr>
      <vt:lpstr>Methods for Water Quality Testing </vt:lpstr>
      <vt:lpstr>Water Quality Results  </vt:lpstr>
      <vt:lpstr>Water Quality Results  </vt:lpstr>
      <vt:lpstr>Scanning Electron Microscopy Images of GW ICN Water Samples  </vt:lpstr>
      <vt:lpstr>PowerPoint Presentation</vt:lpstr>
      <vt:lpstr>Scanning Electron Microscopy Images of GW ICN Scale Samples  </vt:lpstr>
      <vt:lpstr>PowerPoint Presentation</vt:lpstr>
      <vt:lpstr>PowerPoint Presentation</vt:lpstr>
      <vt:lpstr>PowerPoint Presentation</vt:lpstr>
      <vt:lpstr>PowerPoint Presentation</vt:lpstr>
      <vt:lpstr>Summary of Results  </vt:lpstr>
      <vt:lpstr>Discussion  </vt:lpstr>
      <vt:lpstr>Project Schedule</vt:lpstr>
      <vt:lpstr>Cost of Materials </vt:lpstr>
      <vt:lpstr>Cost of Engineering Services</vt:lpstr>
      <vt:lpstr>References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Conditioning Water Using Increased Calcite Nucleation to Prevent Scaling in Boilers as an Alternative for Ion Exchangers</dc:title>
  <dc:creator>Kalani Sachinthana De Silva</dc:creator>
  <cp:lastModifiedBy>Heshani Pieris</cp:lastModifiedBy>
  <cp:revision>147</cp:revision>
  <dcterms:created xsi:type="dcterms:W3CDTF">2018-09-25T00:22:35Z</dcterms:created>
  <dcterms:modified xsi:type="dcterms:W3CDTF">2018-12-07T06:30:11Z</dcterms:modified>
</cp:coreProperties>
</file>